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315200" cy="96012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30" autoAdjust="0"/>
  </p:normalViewPr>
  <p:slideViewPr>
    <p:cSldViewPr snapToGrid="0">
      <p:cViewPr varScale="1">
        <p:scale>
          <a:sx n="79" d="100"/>
          <a:sy n="79" d="100"/>
        </p:scale>
        <p:origin x="2328" y="72"/>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019462-6808-4366-9B11-0955184DE4C8}"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109045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19462-6808-4366-9B11-0955184DE4C8}"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343372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19462-6808-4366-9B11-0955184DE4C8}"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415342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19462-6808-4366-9B11-0955184DE4C8}"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254787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19462-6808-4366-9B11-0955184DE4C8}"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264615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019462-6808-4366-9B11-0955184DE4C8}"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139354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019462-6808-4366-9B11-0955184DE4C8}" type="datetimeFigureOut">
              <a:rPr lang="en-US" smtClean="0"/>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194013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019462-6808-4366-9B11-0955184DE4C8}" type="datetimeFigureOut">
              <a:rPr lang="en-US" smtClean="0"/>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379795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19462-6808-4366-9B11-0955184DE4C8}" type="datetimeFigureOut">
              <a:rPr lang="en-US" smtClean="0"/>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336551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7019462-6808-4366-9B11-0955184DE4C8}"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193892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7019462-6808-4366-9B11-0955184DE4C8}"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4E98D-8DCC-41EF-A65E-2C79D933F3F9}" type="slidenum">
              <a:rPr lang="en-US" smtClean="0"/>
              <a:t>‹#›</a:t>
            </a:fld>
            <a:endParaRPr lang="en-US"/>
          </a:p>
        </p:txBody>
      </p:sp>
    </p:spTree>
    <p:extLst>
      <p:ext uri="{BB962C8B-B14F-4D97-AF65-F5344CB8AC3E}">
        <p14:creationId xmlns:p14="http://schemas.microsoft.com/office/powerpoint/2010/main" val="53886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77019462-6808-4366-9B11-0955184DE4C8}" type="datetimeFigureOut">
              <a:rPr lang="en-US" smtClean="0"/>
              <a:t>4/2/2024</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E274E98D-8DCC-41EF-A65E-2C79D933F3F9}" type="slidenum">
              <a:rPr lang="en-US" smtClean="0"/>
              <a:t>‹#›</a:t>
            </a:fld>
            <a:endParaRPr lang="en-US"/>
          </a:p>
        </p:txBody>
      </p:sp>
    </p:spTree>
    <p:extLst>
      <p:ext uri="{BB962C8B-B14F-4D97-AF65-F5344CB8AC3E}">
        <p14:creationId xmlns:p14="http://schemas.microsoft.com/office/powerpoint/2010/main" val="21120859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drlizcruz.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white container with a yellow label&#10;&#10;Description automatically generated">
            <a:extLst>
              <a:ext uri="{FF2B5EF4-FFF2-40B4-BE49-F238E27FC236}">
                <a16:creationId xmlns:a16="http://schemas.microsoft.com/office/drawing/2014/main" id="{1A2D60F7-4E1A-F560-3235-F018A6E38F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39" y="475487"/>
            <a:ext cx="2738165" cy="2738165"/>
          </a:xfrm>
          <a:prstGeom prst="rect">
            <a:avLst/>
          </a:prstGeom>
        </p:spPr>
      </p:pic>
      <p:pic>
        <p:nvPicPr>
          <p:cNvPr id="14" name="Picture 13">
            <a:extLst>
              <a:ext uri="{FF2B5EF4-FFF2-40B4-BE49-F238E27FC236}">
                <a16:creationId xmlns:a16="http://schemas.microsoft.com/office/drawing/2014/main" id="{DD6C4DB4-801F-D354-B3A8-761225F95F15}"/>
              </a:ext>
            </a:extLst>
          </p:cNvPr>
          <p:cNvPicPr>
            <a:picLocks noChangeAspect="1"/>
          </p:cNvPicPr>
          <p:nvPr/>
        </p:nvPicPr>
        <p:blipFill>
          <a:blip r:embed="rId3"/>
          <a:stretch>
            <a:fillRect/>
          </a:stretch>
        </p:blipFill>
        <p:spPr>
          <a:xfrm>
            <a:off x="-4401" y="26050"/>
            <a:ext cx="1577170" cy="639937"/>
          </a:xfrm>
          <a:prstGeom prst="rect">
            <a:avLst/>
          </a:prstGeom>
        </p:spPr>
      </p:pic>
      <p:sp>
        <p:nvSpPr>
          <p:cNvPr id="4" name="Rectangle 3"/>
          <p:cNvSpPr/>
          <p:nvPr/>
        </p:nvSpPr>
        <p:spPr>
          <a:xfrm>
            <a:off x="63575" y="3119024"/>
            <a:ext cx="3567014" cy="6087820"/>
          </a:xfrm>
          <a:prstGeom prst="rect">
            <a:avLst/>
          </a:prstGeom>
        </p:spPr>
        <p:txBody>
          <a:bodyPr wrap="square">
            <a:spAutoFit/>
          </a:bodyPr>
          <a:lstStyle/>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What are electrolytes / why are they important?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Electrolytes are salts that are responsible for keeping the body properly hydrated so the muscles and nerves can function properly. </a:t>
            </a:r>
            <a:r>
              <a:rPr lang="en-US" sz="1200" dirty="0">
                <a:effectLst/>
                <a:latin typeface="Calibri" panose="020F0502020204030204" pitchFamily="34" charset="0"/>
                <a:ea typeface="Times New Roman" panose="02020603050405020304" pitchFamily="18" charset="0"/>
                <a:cs typeface="Helvetica" panose="020B0604020202020204" pitchFamily="34" charset="0"/>
              </a:rPr>
              <a:t>Electrolytes are analogous to the motor oil in your car—they don’t make the engine run, but they’re absolutely necessary to keep everything running smoothly. Proper functioning of the digestive, nervous, cardiac, and muscular systems depends on adequate electrolyte levels.</a:t>
            </a:r>
          </a:p>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What are Super Salts™?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Super Salts™ contain the four key electrolyte salts that are made up in the body allowing the body to replenish exactly what it is losing on a daily basis. Specifically, they may aid in the reduction of dietary and metabolic acidity helping to maintain the alkaline design of the body.  </a:t>
            </a:r>
            <a:r>
              <a:rPr lang="en-US" sz="1200" dirty="0">
                <a:latin typeface="Calibri" panose="020F0502020204030204" pitchFamily="34" charset="0"/>
                <a:ea typeface="Times New Roman" panose="02020603050405020304" pitchFamily="18" charset="0"/>
                <a:cs typeface="Arial" panose="020B0604020202020204" pitchFamily="34" charset="0"/>
              </a:rPr>
              <a:t>They have</a:t>
            </a:r>
            <a:r>
              <a:rPr lang="en-US" sz="1200" dirty="0">
                <a:effectLst/>
                <a:latin typeface="Calibri" panose="020F0502020204030204" pitchFamily="34" charset="0"/>
                <a:ea typeface="Times New Roman" panose="02020603050405020304" pitchFamily="18" charset="0"/>
                <a:cs typeface="Arial" panose="020B0604020202020204" pitchFamily="34" charset="0"/>
              </a:rPr>
              <a:t> been known to help reduce or completely eliminate sugar and salt cravings. </a:t>
            </a:r>
            <a:endParaRPr lang="en-US" sz="12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Why should I consider taking Super Salts™?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The human body is composed mostly of salt water.  Have you ever tasted your sweat or your tears?  They are salty!  Your body is a giant saltwater bag and all day long you are losing salt water, when you urinate, when you sweat or when you talk. If you do not replace this salt water your body becomes very dehydrated.   </a:t>
            </a:r>
            <a:r>
              <a:rPr lang="en-US" sz="1200" dirty="0">
                <a:latin typeface="Calibri" panose="020F0502020204030204" pitchFamily="34" charset="0"/>
                <a:ea typeface="Times New Roman" panose="02020603050405020304" pitchFamily="18" charset="0"/>
                <a:cs typeface="Arial" panose="020B0604020202020204" pitchFamily="34" charset="0"/>
              </a:rPr>
              <a:t>Plus</a:t>
            </a:r>
            <a:r>
              <a:rPr lang="en-US" sz="1200" dirty="0">
                <a:effectLst/>
                <a:latin typeface="Calibri" panose="020F0502020204030204" pitchFamily="34" charset="0"/>
                <a:ea typeface="Times New Roman" panose="02020603050405020304" pitchFamily="18" charset="0"/>
                <a:cs typeface="Arial" panose="020B0604020202020204" pitchFamily="34" charset="0"/>
              </a:rPr>
              <a:t>, when we are well-hydrated, we are able to release toxic internal wastes such as harmful chemicals, urea and ammonia.</a:t>
            </a:r>
          </a:p>
        </p:txBody>
      </p:sp>
      <p:sp>
        <p:nvSpPr>
          <p:cNvPr id="6" name="Rectangle 5"/>
          <p:cNvSpPr/>
          <p:nvPr/>
        </p:nvSpPr>
        <p:spPr>
          <a:xfrm>
            <a:off x="146400" y="2386524"/>
            <a:ext cx="1043876" cy="492122"/>
          </a:xfrm>
          <a:prstGeom prst="rect">
            <a:avLst/>
          </a:prstGeom>
        </p:spPr>
        <p:txBody>
          <a:bodyPr wrap="none">
            <a:spAutoFit/>
          </a:bodyPr>
          <a:lstStyle/>
          <a:p>
            <a:pPr algn="ctr">
              <a:lnSpc>
                <a:spcPct val="115000"/>
              </a:lnSpc>
              <a:spcAft>
                <a:spcPts val="1000"/>
              </a:spcAft>
            </a:pPr>
            <a:r>
              <a:rPr lang="en-US" sz="24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$35.00</a:t>
            </a:r>
            <a:endParaRPr lang="en-US"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630589" y="2618485"/>
            <a:ext cx="3684611" cy="6146554"/>
          </a:xfrm>
          <a:prstGeom prst="rect">
            <a:avLst/>
          </a:prstGeom>
        </p:spPr>
        <p:txBody>
          <a:bodyPr wrap="square">
            <a:spAutoFit/>
          </a:bodyPr>
          <a:lstStyle/>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How are these different than table salt?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Arial" panose="020B0604020202020204" pitchFamily="34" charset="0"/>
              </a:rPr>
              <a:t>T</a:t>
            </a:r>
            <a:r>
              <a:rPr lang="en-US" sz="1200" b="0" dirty="0">
                <a:effectLst/>
                <a:latin typeface="Calibri" panose="020F0502020204030204" pitchFamily="34" charset="0"/>
                <a:ea typeface="Calibri" panose="020F0502020204030204" pitchFamily="34" charset="0"/>
                <a:cs typeface="Arial" panose="020B0604020202020204" pitchFamily="34" charset="0"/>
              </a:rPr>
              <a:t>here is a tremendous difference between</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0" dirty="0">
                <a:effectLst/>
                <a:latin typeface="Calibri" panose="020F0502020204030204" pitchFamily="34" charset="0"/>
                <a:ea typeface="Calibri" panose="020F0502020204030204" pitchFamily="34" charset="0"/>
                <a:cs typeface="Arial" panose="020B0604020202020204" pitchFamily="34" charset="0"/>
              </a:rPr>
              <a:t>table salt and electrolyte salts.  Table salt is "chemically cleaned" and reduced to only sodium and chloride.  Important minerals and trace elements are removed. The remaining salt is now poison to the body.  You should avoid white table salt and in turn replace it with drinking electrolyte salts and using pure forms of salt on your food like sea salt, Himalayan salt, kosher salt, or Real Salt.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r>
              <a:rPr lang="en-US" sz="1200" b="1" dirty="0">
                <a:effectLst/>
                <a:latin typeface="Calibri" panose="020F0502020204030204" pitchFamily="34" charset="0"/>
                <a:ea typeface="Times New Roman" panose="02020603050405020304" pitchFamily="18" charset="0"/>
                <a:cs typeface="Arial" panose="020B0604020202020204" pitchFamily="34" charset="0"/>
              </a:rPr>
              <a:t>How do you take Super Salts™?</a:t>
            </a:r>
            <a:endParaRPr lang="en-US" sz="1200" dirty="0">
              <a:latin typeface="Times New Roman" panose="02020603050405020304" pitchFamily="18" charset="0"/>
              <a:ea typeface="Times New Roman" panose="02020603050405020304" pitchFamily="18" charset="0"/>
            </a:endParaRPr>
          </a:p>
          <a:p>
            <a:pPr>
              <a:lnSpc>
                <a:spcPts val="1500"/>
              </a:lnSpc>
              <a:spcAft>
                <a:spcPts val="750"/>
              </a:spcAft>
            </a:pPr>
            <a:r>
              <a:rPr lang="en-US" sz="1200" u="sng" dirty="0">
                <a:effectLst/>
                <a:latin typeface="Calibri" panose="020F0502020204030204" pitchFamily="34" charset="0"/>
                <a:ea typeface="Times New Roman" panose="02020603050405020304" pitchFamily="18" charset="0"/>
                <a:cs typeface="Arial" panose="020B0604020202020204" pitchFamily="34" charset="0"/>
              </a:rPr>
              <a:t>Super Salts™ are to be taken with water, not put on food.</a:t>
            </a:r>
            <a:r>
              <a:rPr lang="en-US" sz="1200" dirty="0">
                <a:effectLst/>
                <a:latin typeface="Calibri" panose="020F0502020204030204" pitchFamily="34" charset="0"/>
                <a:ea typeface="Times New Roman" panose="02020603050405020304" pitchFamily="18" charset="0"/>
                <a:cs typeface="Arial" panose="020B0604020202020204" pitchFamily="34" charset="0"/>
              </a:rPr>
              <a:t>  We suggest putting one scoop of salts (1 teaspoon) in every 26 – 32-ounce bottle of water you drink.  If you cannot do this because it is too salty tasting, start by adding ¼ scoop of salts to 26 – 32 ounces of water and then increase from there once you get used to it.  </a:t>
            </a:r>
          </a:p>
          <a:p>
            <a:pPr>
              <a:lnSpc>
                <a:spcPts val="1500"/>
              </a:lnSpc>
              <a:spcAft>
                <a:spcPts val="75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If you are constipated, the salts make a great mini-colonic formula.  Add a whole scoop of salts to 3 ounces of water and shoot it – follow that with drinking 26 ounces of water within a 10 – 15-minute time period.  Let the pooping begin!</a:t>
            </a:r>
          </a:p>
          <a:p>
            <a:pPr>
              <a:lnSpc>
                <a:spcPts val="1500"/>
              </a:lnSpc>
              <a:spcAft>
                <a:spcPts val="750"/>
              </a:spcAft>
            </a:pPr>
            <a:r>
              <a:rPr lang="en-US" sz="1200" dirty="0">
                <a:latin typeface="Calibri" panose="020F0502020204030204" pitchFamily="34" charset="0"/>
                <a:ea typeface="Calibri" panose="020F0502020204030204" pitchFamily="34" charset="0"/>
                <a:cs typeface="Times New Roman" panose="02020603050405020304" pitchFamily="18" charset="0"/>
              </a:rPr>
              <a:t>To ensure that Dr. Liz Cruz and her family are fully hydrated, they drink their Super Salts™. To order yours, either speak with a staff member, or order online at </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drlizcruz.com</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a:p>
            <a:pPr>
              <a:lnSpc>
                <a:spcPts val="1500"/>
              </a:lnSpc>
              <a:spcAft>
                <a:spcPts val="750"/>
              </a:spcAft>
            </a:pPr>
            <a:endParaRPr lang="en-US" sz="1200" dirty="0">
              <a:effectLst/>
              <a:latin typeface="Times New Roman" panose="02020603050405020304" pitchFamily="18" charset="0"/>
              <a:ea typeface="Times New Roman" panose="02020603050405020304" pitchFamily="18" charset="0"/>
            </a:endParaRPr>
          </a:p>
        </p:txBody>
      </p:sp>
      <p:pic>
        <p:nvPicPr>
          <p:cNvPr id="10" name="Picture 9" descr="Footer Image Alternative - Wide Center.png"/>
          <p:cNvPicPr/>
          <p:nvPr/>
        </p:nvPicPr>
        <p:blipFill>
          <a:blip r:embed="rId5"/>
          <a:stretch>
            <a:fillRect/>
          </a:stretch>
        </p:blipFill>
        <p:spPr>
          <a:xfrm>
            <a:off x="3916068" y="9053470"/>
            <a:ext cx="3322125" cy="521923"/>
          </a:xfrm>
          <a:prstGeom prst="rect">
            <a:avLst/>
          </a:prstGeom>
        </p:spPr>
      </p:pic>
      <p:pic>
        <p:nvPicPr>
          <p:cNvPr id="19" name="Picture 18" descr="A person standing in front of a white wall&#10;&#10;Description automatically generated">
            <a:extLst>
              <a:ext uri="{FF2B5EF4-FFF2-40B4-BE49-F238E27FC236}">
                <a16:creationId xmlns:a16="http://schemas.microsoft.com/office/drawing/2014/main" id="{6909E41F-7191-3423-3338-60A488208CE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5632" y="1"/>
            <a:ext cx="4029075" cy="1719072"/>
          </a:xfrm>
          <a:prstGeom prst="rect">
            <a:avLst/>
          </a:prstGeom>
        </p:spPr>
      </p:pic>
      <p:sp>
        <p:nvSpPr>
          <p:cNvPr id="20" name="Rectangle 19">
            <a:extLst>
              <a:ext uri="{FF2B5EF4-FFF2-40B4-BE49-F238E27FC236}">
                <a16:creationId xmlns:a16="http://schemas.microsoft.com/office/drawing/2014/main" id="{1B7D24F1-6647-65D6-2C78-5C5BBA79E4B6}"/>
              </a:ext>
            </a:extLst>
          </p:cNvPr>
          <p:cNvSpPr/>
          <p:nvPr/>
        </p:nvSpPr>
        <p:spPr>
          <a:xfrm>
            <a:off x="2983959" y="199034"/>
            <a:ext cx="4254234" cy="1384995"/>
          </a:xfrm>
          <a:prstGeom prst="rect">
            <a:avLst/>
          </a:prstGeom>
        </p:spPr>
        <p:txBody>
          <a:bodyPr wrap="square">
            <a:spAutoFit/>
          </a:bodyPr>
          <a:lstStyle/>
          <a:p>
            <a:pPr algn="ctr"/>
            <a:r>
              <a:rPr lang="en-US"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Dr. Liz Cruz, Sought After </a:t>
            </a:r>
          </a:p>
          <a:p>
            <a:pPr algn="ctr"/>
            <a:r>
              <a:rPr lang="en-US"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Digestive Health Expert</a:t>
            </a:r>
          </a:p>
          <a:p>
            <a:pPr algn="ctr"/>
            <a:r>
              <a:rPr lang="en-US" sz="24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Electrolytes</a:t>
            </a:r>
          </a:p>
          <a:p>
            <a:pPr algn="ctr"/>
            <a:r>
              <a:rPr lang="en-US" sz="24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101</a:t>
            </a:r>
            <a:endParaRPr lang="en-US"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a:extLst>
              <a:ext uri="{FF2B5EF4-FFF2-40B4-BE49-F238E27FC236}">
                <a16:creationId xmlns:a16="http://schemas.microsoft.com/office/drawing/2014/main" id="{86FB80E7-F839-21D4-D2EB-B4311A396726}"/>
              </a:ext>
            </a:extLst>
          </p:cNvPr>
          <p:cNvPicPr>
            <a:picLocks noChangeAspect="1"/>
          </p:cNvPicPr>
          <p:nvPr/>
        </p:nvPicPr>
        <p:blipFill>
          <a:blip r:embed="rId7"/>
          <a:stretch>
            <a:fillRect/>
          </a:stretch>
        </p:blipFill>
        <p:spPr>
          <a:xfrm>
            <a:off x="4097162" y="8428404"/>
            <a:ext cx="2679654" cy="729308"/>
          </a:xfrm>
          <a:prstGeom prst="rect">
            <a:avLst/>
          </a:prstGeom>
        </p:spPr>
      </p:pic>
      <p:sp>
        <p:nvSpPr>
          <p:cNvPr id="22" name="TextBox 21">
            <a:extLst>
              <a:ext uri="{FF2B5EF4-FFF2-40B4-BE49-F238E27FC236}">
                <a16:creationId xmlns:a16="http://schemas.microsoft.com/office/drawing/2014/main" id="{97D3099E-35AE-8743-1133-EC6EEB537103}"/>
              </a:ext>
            </a:extLst>
          </p:cNvPr>
          <p:cNvSpPr txBox="1"/>
          <p:nvPr/>
        </p:nvSpPr>
        <p:spPr>
          <a:xfrm>
            <a:off x="-807959" y="9160810"/>
            <a:ext cx="5325745" cy="338554"/>
          </a:xfrm>
          <a:prstGeom prst="rect">
            <a:avLst/>
          </a:prstGeom>
          <a:noFill/>
        </p:spPr>
        <p:txBody>
          <a:bodyPr wrap="square" rtlCol="0">
            <a:spAutoFit/>
          </a:bodyPr>
          <a:lstStyle/>
          <a:p>
            <a:pPr algn="ctr"/>
            <a:r>
              <a:rPr lang="en-US" sz="800" dirty="0"/>
              <a:t>These statements have not been evaluated by the Food and Drug Administration.  </a:t>
            </a:r>
          </a:p>
          <a:p>
            <a:pPr algn="ctr"/>
            <a:r>
              <a:rPr lang="en-US" sz="800" dirty="0"/>
              <a:t>These products are not intended to diagnose, treat, cure, or prevent any disease. </a:t>
            </a:r>
          </a:p>
        </p:txBody>
      </p:sp>
      <p:sp>
        <p:nvSpPr>
          <p:cNvPr id="25" name="Rectangle 24">
            <a:extLst>
              <a:ext uri="{FF2B5EF4-FFF2-40B4-BE49-F238E27FC236}">
                <a16:creationId xmlns:a16="http://schemas.microsoft.com/office/drawing/2014/main" id="{8ABE8212-E21A-D325-ED03-82A49885D0AD}"/>
              </a:ext>
            </a:extLst>
          </p:cNvPr>
          <p:cNvSpPr/>
          <p:nvPr/>
        </p:nvSpPr>
        <p:spPr>
          <a:xfrm>
            <a:off x="3623666" y="1748911"/>
            <a:ext cx="3657600" cy="873124"/>
          </a:xfrm>
          <a:prstGeom prst="rect">
            <a:avLst/>
          </a:prstGeom>
        </p:spPr>
        <p:txBody>
          <a:bodyPr wrap="square">
            <a:spAutoFit/>
          </a:bodyPr>
          <a:lstStyle/>
          <a:p>
            <a:pPr>
              <a:lnSpc>
                <a:spcPct val="107000"/>
              </a:lnSpc>
              <a:spcAft>
                <a:spcPts val="800"/>
              </a:spcAft>
            </a:pPr>
            <a:r>
              <a:rPr lang="en-US" sz="1200" dirty="0">
                <a:latin typeface="Calibri" panose="020F0502020204030204" pitchFamily="34" charset="0"/>
                <a:ea typeface="Times New Roman" panose="02020603050405020304" pitchFamily="18" charset="0"/>
                <a:cs typeface="Arial" panose="020B0604020202020204" pitchFamily="34" charset="0"/>
              </a:rPr>
              <a:t>Just a few of the</a:t>
            </a:r>
            <a:r>
              <a:rPr lang="en-US" sz="1200" dirty="0">
                <a:effectLst/>
                <a:latin typeface="Calibri" panose="020F0502020204030204" pitchFamily="34" charset="0"/>
                <a:ea typeface="Times New Roman" panose="02020603050405020304" pitchFamily="18" charset="0"/>
                <a:cs typeface="Arial" panose="020B0604020202020204" pitchFamily="34" charset="0"/>
              </a:rPr>
              <a:t> essential electrolytes most commonly found in the human body are sodium, potassium, bicarbonate, calcium, and magnesium all of which are found in the Dr. Liz Cruz Super Salts™.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8265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599</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Nunziato</dc:creator>
  <cp:lastModifiedBy>Tina Nunziato</cp:lastModifiedBy>
  <cp:revision>25</cp:revision>
  <cp:lastPrinted>2016-08-29T21:43:55Z</cp:lastPrinted>
  <dcterms:created xsi:type="dcterms:W3CDTF">2016-08-26T18:04:15Z</dcterms:created>
  <dcterms:modified xsi:type="dcterms:W3CDTF">2024-04-02T20:39:22Z</dcterms:modified>
</cp:coreProperties>
</file>